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8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34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niskolegiranih</a:t>
            </a:r>
            <a:r>
              <a:rPr lang="en-US" b="1" dirty="0"/>
              <a:t> </a:t>
            </a:r>
            <a:r>
              <a:rPr lang="en-US" b="1" dirty="0" err="1"/>
              <a:t>čelika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niske</a:t>
            </a:r>
            <a:r>
              <a:rPr lang="en-US" b="1" dirty="0"/>
              <a:t> temperature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temp. </a:t>
            </a:r>
            <a:r>
              <a:rPr lang="en-US" dirty="0" err="1"/>
              <a:t>ispod</a:t>
            </a:r>
            <a:r>
              <a:rPr lang="en-US" dirty="0"/>
              <a:t> 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cevovodi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tečne</a:t>
            </a:r>
            <a:r>
              <a:rPr lang="en-US" dirty="0"/>
              <a:t> </a:t>
            </a:r>
            <a:r>
              <a:rPr lang="en-US" dirty="0" err="1"/>
              <a:t>gasove</a:t>
            </a:r>
            <a:r>
              <a:rPr lang="en-US" dirty="0"/>
              <a:t>, </a:t>
            </a:r>
            <a:r>
              <a:rPr lang="en-US" dirty="0" err="1"/>
              <a:t>medicinska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,…</a:t>
            </a:r>
          </a:p>
          <a:p>
            <a:r>
              <a:rPr lang="en-US" dirty="0" err="1"/>
              <a:t>Snižavanjem</a:t>
            </a:r>
            <a:r>
              <a:rPr lang="en-US" dirty="0"/>
              <a:t> temp.,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, a </a:t>
            </a:r>
            <a:r>
              <a:rPr lang="en-US" dirty="0" err="1"/>
              <a:t>opada</a:t>
            </a:r>
            <a:r>
              <a:rPr lang="en-US" dirty="0"/>
              <a:t> </a:t>
            </a:r>
            <a:r>
              <a:rPr lang="en-US" dirty="0" err="1"/>
              <a:t>žilavost</a:t>
            </a:r>
            <a:r>
              <a:rPr lang="en-US" dirty="0"/>
              <a:t>.</a:t>
            </a:r>
          </a:p>
          <a:p>
            <a:r>
              <a:rPr lang="sr-Latn-RS" dirty="0"/>
              <a:t>Iako </a:t>
            </a:r>
            <a:r>
              <a:rPr lang="en-US" dirty="0"/>
              <a:t>ZCK </a:t>
            </a:r>
            <a:r>
              <a:rPr lang="sr-Latn-RS" dirty="0"/>
              <a:t>čelici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strmiji</a:t>
            </a:r>
            <a:r>
              <a:rPr lang="en-US" dirty="0"/>
              <a:t> pad </a:t>
            </a:r>
            <a:r>
              <a:rPr lang="en-US" dirty="0" err="1"/>
              <a:t>žilavosti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padom</a:t>
            </a:r>
            <a:r>
              <a:rPr lang="en-US" dirty="0"/>
              <a:t> temp. </a:t>
            </a:r>
            <a:r>
              <a:rPr lang="en-US" dirty="0" err="1"/>
              <a:t>od</a:t>
            </a:r>
            <a:r>
              <a:rPr lang="en-US" dirty="0"/>
              <a:t> PCK </a:t>
            </a:r>
            <a:r>
              <a:rPr lang="sr-Latn-RS" dirty="0"/>
              <a:t>čelika, čvrstoća im je veća.</a:t>
            </a:r>
          </a:p>
          <a:p>
            <a:r>
              <a:rPr lang="sr-Latn-RS" dirty="0"/>
              <a:t>Obično u poboljšanom stanju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248400"/>
          </a:xfrm>
        </p:spPr>
        <p:txBody>
          <a:bodyPr>
            <a:normAutofit/>
          </a:bodyPr>
          <a:lstStyle/>
          <a:p>
            <a:r>
              <a:rPr lang="en-US" sz="2600" dirty="0" err="1"/>
              <a:t>Zahtevi</a:t>
            </a:r>
            <a:r>
              <a:rPr lang="en-US" sz="2600" dirty="0"/>
              <a:t>:</a:t>
            </a:r>
          </a:p>
          <a:p>
            <a:pPr>
              <a:buFontTx/>
              <a:buChar char="-"/>
            </a:pPr>
            <a:r>
              <a:rPr lang="en-US" sz="2600" dirty="0" err="1"/>
              <a:t>čvrstoća</a:t>
            </a:r>
            <a:r>
              <a:rPr lang="en-US" sz="2600" dirty="0"/>
              <a:t>: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veća</a:t>
            </a:r>
            <a:r>
              <a:rPr lang="en-US" sz="2600" dirty="0"/>
              <a:t>, </a:t>
            </a:r>
            <a:r>
              <a:rPr lang="en-US" sz="2600" dirty="0" err="1"/>
              <a:t>mehanizmi</a:t>
            </a:r>
            <a:r>
              <a:rPr lang="en-US" sz="2600" dirty="0"/>
              <a:t> </a:t>
            </a:r>
            <a:r>
              <a:rPr lang="en-US" sz="2600" dirty="0" err="1"/>
              <a:t>rastvarajućeg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taložnog</a:t>
            </a:r>
            <a:r>
              <a:rPr lang="en-US" sz="2600" dirty="0"/>
              <a:t> </a:t>
            </a:r>
            <a:r>
              <a:rPr lang="en-US" sz="2600" dirty="0" err="1"/>
              <a:t>ojačavanja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 err="1"/>
              <a:t>žilavost</a:t>
            </a:r>
            <a:r>
              <a:rPr lang="en-US" sz="2600" dirty="0"/>
              <a:t> - </a:t>
            </a: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niža</a:t>
            </a:r>
            <a:r>
              <a:rPr lang="en-US" sz="2600" dirty="0"/>
              <a:t> </a:t>
            </a:r>
            <a:r>
              <a:rPr lang="en-US" sz="2600" dirty="0" err="1"/>
              <a:t>prelazna</a:t>
            </a:r>
            <a:r>
              <a:rPr lang="en-US" sz="2600" dirty="0"/>
              <a:t> temp.:</a:t>
            </a:r>
            <a:endParaRPr lang="sr-Latn-RS" sz="2600" dirty="0"/>
          </a:p>
          <a:p>
            <a:pPr>
              <a:buFontTx/>
              <a:buChar char="-"/>
            </a:pPr>
            <a:endParaRPr lang="sr-Latn-RS" sz="2600" dirty="0"/>
          </a:p>
          <a:p>
            <a:pPr>
              <a:buFontTx/>
              <a:buChar char="-"/>
            </a:pPr>
            <a:endParaRPr lang="sr-Latn-RS" sz="2600" dirty="0"/>
          </a:p>
          <a:p>
            <a:pPr>
              <a:buFontTx/>
              <a:buChar char="-"/>
            </a:pPr>
            <a:endParaRPr lang="sr-Latn-RS" sz="2600" dirty="0"/>
          </a:p>
          <a:p>
            <a:pPr>
              <a:buFontTx/>
              <a:buChar char="-"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što</a:t>
            </a:r>
            <a:r>
              <a:rPr lang="en-US" sz="2600" dirty="0"/>
              <a:t> </a:t>
            </a:r>
            <a:r>
              <a:rPr lang="en-US" sz="2600" dirty="0" err="1"/>
              <a:t>manje</a:t>
            </a:r>
            <a:r>
              <a:rPr lang="en-US" sz="2600" dirty="0"/>
              <a:t> C, S, P,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dodavanje</a:t>
            </a:r>
            <a:r>
              <a:rPr lang="en-US" sz="2600" dirty="0"/>
              <a:t> Ca (</a:t>
            </a:r>
            <a:r>
              <a:rPr lang="en-US" sz="2600" dirty="0" err="1"/>
              <a:t>MnS</a:t>
            </a:r>
            <a:r>
              <a:rPr lang="en-US" sz="2600" dirty="0"/>
              <a:t> </a:t>
            </a:r>
            <a:r>
              <a:rPr lang="en-US" sz="2600" dirty="0" err="1"/>
              <a:t>uključci</a:t>
            </a:r>
            <a:r>
              <a:rPr lang="en-US" sz="2600" dirty="0"/>
              <a:t> </a:t>
            </a:r>
            <a:r>
              <a:rPr lang="en-US" sz="2600" dirty="0" err="1"/>
              <a:t>nisu</a:t>
            </a:r>
            <a:r>
              <a:rPr lang="en-US" sz="2600" dirty="0"/>
              <a:t> </a:t>
            </a:r>
            <a:r>
              <a:rPr lang="en-US" sz="2600" dirty="0" err="1"/>
              <a:t>izduženi</a:t>
            </a:r>
            <a:r>
              <a:rPr lang="en-US" sz="2600" dirty="0"/>
              <a:t> </a:t>
            </a:r>
            <a:r>
              <a:rPr lang="en-US" sz="2600" dirty="0" err="1"/>
              <a:t>već</a:t>
            </a:r>
            <a:r>
              <a:rPr lang="en-US" sz="2600" dirty="0"/>
              <a:t> </a:t>
            </a:r>
            <a:r>
              <a:rPr lang="en-US" sz="2600" dirty="0" err="1"/>
              <a:t>globularni</a:t>
            </a:r>
            <a:r>
              <a:rPr lang="en-US" sz="2600" dirty="0"/>
              <a:t>),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usitnjavanje</a:t>
            </a:r>
            <a:r>
              <a:rPr lang="en-US" sz="2600" dirty="0"/>
              <a:t> </a:t>
            </a:r>
            <a:r>
              <a:rPr lang="en-US" sz="2600" dirty="0" err="1"/>
              <a:t>zrna</a:t>
            </a:r>
            <a:r>
              <a:rPr lang="en-US" sz="2600" dirty="0"/>
              <a:t> (</a:t>
            </a:r>
            <a:r>
              <a:rPr lang="en-US" sz="2600" dirty="0" err="1"/>
              <a:t>mikroleg</a:t>
            </a:r>
            <a:r>
              <a:rPr lang="en-US" sz="2600" dirty="0"/>
              <a:t>, </a:t>
            </a:r>
            <a:r>
              <a:rPr lang="en-US" sz="2600" dirty="0" err="1"/>
              <a:t>valjanje</a:t>
            </a:r>
            <a:r>
              <a:rPr lang="en-US" sz="2600" dirty="0"/>
              <a:t>),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termička</a:t>
            </a:r>
            <a:r>
              <a:rPr lang="en-US" sz="2600" dirty="0"/>
              <a:t> </a:t>
            </a:r>
            <a:r>
              <a:rPr lang="en-US" sz="2600" dirty="0" err="1"/>
              <a:t>obrada</a:t>
            </a:r>
            <a:r>
              <a:rPr lang="en-US" sz="2600" dirty="0"/>
              <a:t> (</a:t>
            </a:r>
            <a:r>
              <a:rPr lang="en-US" sz="2600" dirty="0" err="1"/>
              <a:t>kaljenje+otpuštanje</a:t>
            </a:r>
            <a:r>
              <a:rPr lang="en-US" sz="2600" dirty="0"/>
              <a:t>)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legiranje</a:t>
            </a:r>
            <a:r>
              <a:rPr lang="en-US" sz="2600" dirty="0"/>
              <a:t> (</a:t>
            </a:r>
            <a:r>
              <a:rPr lang="en-US" sz="2600" dirty="0" err="1"/>
              <a:t>najvažniji</a:t>
            </a:r>
            <a:r>
              <a:rPr lang="en-US" sz="2600" dirty="0"/>
              <a:t> Ni, </a:t>
            </a:r>
            <a:r>
              <a:rPr lang="en-US" sz="2600" dirty="0" err="1"/>
              <a:t>ostali</a:t>
            </a:r>
            <a:r>
              <a:rPr lang="en-US" sz="2600" dirty="0"/>
              <a:t>: </a:t>
            </a:r>
            <a:r>
              <a:rPr lang="en-US" sz="2600" dirty="0" err="1"/>
              <a:t>Mn</a:t>
            </a:r>
            <a:r>
              <a:rPr lang="en-US" sz="2600" dirty="0"/>
              <a:t>, Mo, V, </a:t>
            </a:r>
            <a:r>
              <a:rPr lang="en-US" sz="2600" dirty="0" err="1"/>
              <a:t>Nb</a:t>
            </a:r>
            <a:r>
              <a:rPr lang="en-US" sz="26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CA4E3-10E3-49D9-823F-B4DB37B04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9631" r="14167" b="12962"/>
          <a:stretch/>
        </p:blipFill>
        <p:spPr>
          <a:xfrm>
            <a:off x="5117986" y="1371600"/>
            <a:ext cx="3993357" cy="2971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075FA5-9D73-424A-912D-40267CDA08A6}"/>
              </a:ext>
            </a:extLst>
          </p:cNvPr>
          <p:cNvSpPr/>
          <p:nvPr/>
        </p:nvSpPr>
        <p:spPr>
          <a:xfrm>
            <a:off x="6477000" y="2971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8F2626-E21A-4A25-A830-626BB7EBFB30}"/>
              </a:ext>
            </a:extLst>
          </p:cNvPr>
          <p:cNvSpPr/>
          <p:nvPr/>
        </p:nvSpPr>
        <p:spPr>
          <a:xfrm>
            <a:off x="6629400" y="3124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67802A-A325-46D8-B657-AEF7C6A7CBE9}"/>
              </a:ext>
            </a:extLst>
          </p:cNvPr>
          <p:cNvSpPr/>
          <p:nvPr/>
        </p:nvSpPr>
        <p:spPr>
          <a:xfrm>
            <a:off x="68580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BF954A-FA5C-4B1E-98A6-4349E6A4B51A}"/>
              </a:ext>
            </a:extLst>
          </p:cNvPr>
          <p:cNvCxnSpPr/>
          <p:nvPr/>
        </p:nvCxnSpPr>
        <p:spPr>
          <a:xfrm>
            <a:off x="4267200" y="2133600"/>
            <a:ext cx="21336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5181600" cy="5668963"/>
          </a:xfrm>
        </p:spPr>
        <p:txBody>
          <a:bodyPr>
            <a:normAutofit/>
          </a:bodyPr>
          <a:lstStyle/>
          <a:p>
            <a:r>
              <a:rPr lang="en-US" sz="1800" dirty="0" err="1"/>
              <a:t>Vrste</a:t>
            </a:r>
            <a:r>
              <a:rPr lang="en-US" sz="1800" dirty="0"/>
              <a:t> </a:t>
            </a:r>
            <a:r>
              <a:rPr lang="en-US" sz="1800" dirty="0" err="1"/>
              <a:t>čelika</a:t>
            </a:r>
            <a:r>
              <a:rPr lang="en-US" sz="1800" dirty="0"/>
              <a:t>:</a:t>
            </a:r>
          </a:p>
          <a:p>
            <a:pPr marL="457200" indent="-457200">
              <a:buAutoNum type="arabicPeriod"/>
            </a:pPr>
            <a:r>
              <a:rPr lang="en-US" sz="1800" dirty="0" err="1"/>
              <a:t>Ugljenični-mikrolegirani</a:t>
            </a:r>
            <a:r>
              <a:rPr lang="en-US" sz="1800" dirty="0"/>
              <a:t> </a:t>
            </a:r>
            <a:r>
              <a:rPr lang="sr-Latn-RS" sz="1800" dirty="0"/>
              <a:t>Mn-Ni ( Ni do 1,7 %) </a:t>
            </a:r>
            <a:r>
              <a:rPr lang="en-US" sz="1800" dirty="0" err="1"/>
              <a:t>sitnozrni</a:t>
            </a:r>
            <a:r>
              <a:rPr lang="en-US" sz="1800" dirty="0"/>
              <a:t> (do -60</a:t>
            </a:r>
            <a:r>
              <a:rPr lang="en-US" sz="1800" baseline="30000" dirty="0"/>
              <a:t>o</a:t>
            </a:r>
            <a:r>
              <a:rPr lang="en-US" sz="1800" dirty="0"/>
              <a:t>C </a:t>
            </a:r>
            <a:r>
              <a:rPr lang="en-US" sz="1800" dirty="0" err="1"/>
              <a:t>normalizovani</a:t>
            </a:r>
            <a:r>
              <a:rPr lang="en-US" sz="1800" dirty="0"/>
              <a:t>, -80</a:t>
            </a:r>
            <a:r>
              <a:rPr lang="en-US" sz="1800" baseline="30000" dirty="0"/>
              <a:t>o</a:t>
            </a:r>
            <a:r>
              <a:rPr lang="en-US" sz="1800" dirty="0"/>
              <a:t>C </a:t>
            </a:r>
            <a:r>
              <a:rPr lang="en-US" sz="1800" dirty="0" err="1"/>
              <a:t>pobolj</a:t>
            </a:r>
            <a:r>
              <a:rPr lang="sr-Latn-RS" sz="1800" dirty="0"/>
              <a:t>š</a:t>
            </a:r>
            <a:r>
              <a:rPr lang="en-US" sz="1800" dirty="0" err="1"/>
              <a:t>ani</a:t>
            </a:r>
            <a:r>
              <a:rPr lang="en-US" sz="1800" dirty="0"/>
              <a:t>)</a:t>
            </a:r>
            <a:endParaRPr lang="sr-Latn-RS" sz="1800" dirty="0"/>
          </a:p>
          <a:p>
            <a:pPr>
              <a:buNone/>
            </a:pPr>
            <a:r>
              <a:rPr lang="en-US" sz="1800" dirty="0"/>
              <a:t>2.</a:t>
            </a:r>
            <a:r>
              <a:rPr lang="sr-Latn-RS" sz="1800" dirty="0"/>
              <a:t>   Č. legirani niklom (uz mali % C daje žilavi paketasti martenzit):</a:t>
            </a:r>
          </a:p>
          <a:p>
            <a:pPr>
              <a:buNone/>
            </a:pPr>
            <a:r>
              <a:rPr lang="sr-Latn-RS" sz="1800" dirty="0"/>
              <a:t>-   3,5 % Ni (do</a:t>
            </a:r>
            <a:r>
              <a:rPr lang="en-US" sz="1800" dirty="0"/>
              <a:t> temp.</a:t>
            </a:r>
            <a:r>
              <a:rPr lang="sr-Latn-RS" sz="1800" dirty="0"/>
              <a:t> -100</a:t>
            </a:r>
            <a:r>
              <a:rPr lang="en-US" sz="1800" dirty="0"/>
              <a:t> do -130</a:t>
            </a:r>
            <a:r>
              <a:rPr lang="sr-Latn-RS" sz="1800" baseline="30000" dirty="0"/>
              <a:t>o</a:t>
            </a:r>
            <a:r>
              <a:rPr lang="sr-Latn-RS" sz="1800" dirty="0"/>
              <a:t>C)</a:t>
            </a:r>
          </a:p>
          <a:p>
            <a:pPr>
              <a:buNone/>
            </a:pPr>
            <a:r>
              <a:rPr lang="sr-Latn-RS" sz="1800" dirty="0"/>
              <a:t>-   5 % Ni (</a:t>
            </a:r>
            <a:r>
              <a:rPr lang="en-US" sz="1800" dirty="0"/>
              <a:t>do temp.</a:t>
            </a:r>
            <a:r>
              <a:rPr lang="sr-Latn-RS" sz="1800" dirty="0"/>
              <a:t>-160</a:t>
            </a:r>
            <a:r>
              <a:rPr lang="en-US" sz="1800" dirty="0"/>
              <a:t> do -180</a:t>
            </a:r>
            <a:r>
              <a:rPr lang="sr-Latn-RS" sz="1800" baseline="30000" dirty="0"/>
              <a:t>o</a:t>
            </a:r>
            <a:r>
              <a:rPr lang="sr-Latn-RS" sz="1800" dirty="0"/>
              <a:t>C)</a:t>
            </a:r>
          </a:p>
          <a:p>
            <a:pPr>
              <a:buFontTx/>
              <a:buChar char="-"/>
            </a:pPr>
            <a:r>
              <a:rPr lang="sr-Latn-RS" sz="1800" dirty="0"/>
              <a:t>9 % Ni (</a:t>
            </a:r>
            <a:r>
              <a:rPr lang="en-US" sz="1800" dirty="0"/>
              <a:t>do temp.</a:t>
            </a:r>
            <a:r>
              <a:rPr lang="sr-Latn-RS" sz="1800" dirty="0"/>
              <a:t>-200</a:t>
            </a:r>
            <a:r>
              <a:rPr lang="en-US" sz="1800" dirty="0"/>
              <a:t> do -250</a:t>
            </a:r>
            <a:r>
              <a:rPr lang="sr-Latn-RS" sz="1800" baseline="30000" dirty="0"/>
              <a:t>o</a:t>
            </a:r>
            <a:r>
              <a:rPr lang="sr-Latn-RS" sz="1800" dirty="0"/>
              <a:t>C)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(3.</a:t>
            </a:r>
            <a:r>
              <a:rPr lang="sr-Latn-RS" sz="1800" dirty="0"/>
              <a:t>   A</a:t>
            </a:r>
            <a:r>
              <a:rPr lang="en-US" sz="1800" dirty="0"/>
              <a:t>u</a:t>
            </a:r>
            <a:r>
              <a:rPr lang="sr-Latn-RS" sz="1800" dirty="0"/>
              <a:t>stenitni nerđajući čelici</a:t>
            </a:r>
            <a:r>
              <a:rPr lang="en-US" sz="1800" dirty="0"/>
              <a:t>; AISI304)</a:t>
            </a:r>
            <a:r>
              <a:rPr lang="sr-Latn-RS" sz="1800" dirty="0"/>
              <a:t> (do -273</a:t>
            </a:r>
            <a:r>
              <a:rPr lang="sr-Latn-RS" sz="1800" baseline="30000" dirty="0"/>
              <a:t>o</a:t>
            </a:r>
            <a:r>
              <a:rPr lang="sr-Latn-RS" sz="1800" dirty="0"/>
              <a:t>C)</a:t>
            </a:r>
          </a:p>
          <a:p>
            <a:pPr>
              <a:buNone/>
            </a:pPr>
            <a:endParaRPr lang="sr-Latn-RS" sz="1800" dirty="0"/>
          </a:p>
          <a:p>
            <a:pPr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- 27 J se smatra donjom granicom prihvatljivosti prelazne temperature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211" t="37187" r="27379" b="43750"/>
          <a:stretch>
            <a:fillRect/>
          </a:stretch>
        </p:blipFill>
        <p:spPr bwMode="auto">
          <a:xfrm>
            <a:off x="0" y="4432852"/>
            <a:ext cx="9144000" cy="24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797" t="17708" r="35578" b="21875"/>
          <a:stretch>
            <a:fillRect/>
          </a:stretch>
        </p:blipFill>
        <p:spPr bwMode="auto">
          <a:xfrm>
            <a:off x="5029200" y="762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5334000" y="3351212"/>
            <a:ext cx="381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328774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27 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105400"/>
            <a:ext cx="1219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5714999"/>
            <a:ext cx="1219200" cy="85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19A74-4C8F-40E5-AA45-D3B963E97C90}"/>
              </a:ext>
            </a:extLst>
          </p:cNvPr>
          <p:cNvSpPr/>
          <p:nvPr/>
        </p:nvSpPr>
        <p:spPr>
          <a:xfrm>
            <a:off x="67056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B94B9-CAC1-4657-8853-830AE6772F79}"/>
              </a:ext>
            </a:extLst>
          </p:cNvPr>
          <p:cNvSpPr/>
          <p:nvPr/>
        </p:nvSpPr>
        <p:spPr>
          <a:xfrm>
            <a:off x="7848600" y="31342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3283E9-51A0-45D9-8C26-B078A2302F1D}"/>
              </a:ext>
            </a:extLst>
          </p:cNvPr>
          <p:cNvSpPr/>
          <p:nvPr/>
        </p:nvSpPr>
        <p:spPr>
          <a:xfrm>
            <a:off x="7772400" y="278050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08F2D-CDB2-489D-BB08-AACE87B13E25}"/>
              </a:ext>
            </a:extLst>
          </p:cNvPr>
          <p:cNvSpPr/>
          <p:nvPr/>
        </p:nvSpPr>
        <p:spPr>
          <a:xfrm>
            <a:off x="7239000" y="281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8B9EA6-CDF0-4C2F-B5A3-1D0C6629A97D}"/>
              </a:ext>
            </a:extLst>
          </p:cNvPr>
          <p:cNvSpPr/>
          <p:nvPr/>
        </p:nvSpPr>
        <p:spPr>
          <a:xfrm>
            <a:off x="7086600" y="281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1C90BD-0F06-4E7B-8648-0B7094A4744A}"/>
              </a:ext>
            </a:extLst>
          </p:cNvPr>
          <p:cNvCxnSpPr/>
          <p:nvPr/>
        </p:nvCxnSpPr>
        <p:spPr>
          <a:xfrm flipV="1">
            <a:off x="4610100" y="3657081"/>
            <a:ext cx="266700" cy="222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1. </a:t>
            </a:r>
            <a:r>
              <a:rPr lang="sr-Latn-RS" u="sng" dirty="0"/>
              <a:t>Zavarivanje mikrolegiranih Mn-Ni sitnozrnih čelika</a:t>
            </a:r>
            <a:r>
              <a:rPr lang="sr-Latn-RS" dirty="0"/>
              <a:t>:</a:t>
            </a:r>
          </a:p>
          <a:p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REL/E postupak, što uži ZUT, što manja tvrdoća, ali izbeći porast zrna u ZUT-u</a:t>
            </a:r>
          </a:p>
          <a:p>
            <a:pPr>
              <a:buFontTx/>
              <a:buChar char="-"/>
            </a:pPr>
            <a:r>
              <a:rPr lang="sr-Latn-RS" dirty="0"/>
              <a:t>B</a:t>
            </a:r>
            <a:r>
              <a:rPr lang="en-US" dirty="0"/>
              <a:t>a</a:t>
            </a:r>
            <a:r>
              <a:rPr lang="sr-Latn-RS" dirty="0"/>
              <a:t>zične elektrode, osušene (2h na 200-250</a:t>
            </a:r>
            <a:r>
              <a:rPr lang="sr-Latn-RS" baseline="30000" dirty="0"/>
              <a:t>o</a:t>
            </a:r>
            <a:r>
              <a:rPr lang="sr-Latn-RS" dirty="0"/>
              <a:t>C) i koristiti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zagrejane</a:t>
            </a:r>
            <a:r>
              <a:rPr lang="en-US" dirty="0"/>
              <a:t> da se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prodora</a:t>
            </a:r>
            <a:r>
              <a:rPr lang="en-US" dirty="0"/>
              <a:t> </a:t>
            </a:r>
            <a:r>
              <a:rPr lang="en-US" dirty="0" err="1"/>
              <a:t>vlage</a:t>
            </a:r>
            <a:r>
              <a:rPr lang="sr-Latn-RS" dirty="0"/>
              <a:t>.</a:t>
            </a:r>
          </a:p>
          <a:p>
            <a:pPr>
              <a:buFontTx/>
              <a:buChar char="-"/>
            </a:pPr>
            <a:r>
              <a:rPr lang="sr-Latn-RS" dirty="0"/>
              <a:t>Predgrevanje 100-150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2. </a:t>
            </a:r>
            <a:r>
              <a:rPr lang="sr-Latn-RS" u="sng" dirty="0"/>
              <a:t>Zavarivanje poboljšanih čelika sa Ni</a:t>
            </a:r>
            <a:r>
              <a:rPr lang="sr-Latn-RS" dirty="0"/>
              <a:t>:</a:t>
            </a:r>
          </a:p>
          <a:p>
            <a:pPr>
              <a:buFontTx/>
              <a:buChar char="-"/>
            </a:pPr>
            <a:r>
              <a:rPr lang="sr-Latn-RS" sz="2200" dirty="0"/>
              <a:t>REL/E (najčešće), TIG, MIG, ređe EPP</a:t>
            </a:r>
          </a:p>
          <a:p>
            <a:pPr>
              <a:buFontTx/>
              <a:buChar char="-"/>
            </a:pPr>
            <a:r>
              <a:rPr lang="en-US" sz="2200" dirty="0"/>
              <a:t>V</a:t>
            </a:r>
            <a:r>
              <a:rPr lang="sr-Latn-RS" sz="2200" dirty="0"/>
              <a:t>ažan izbor dodatnog materijala za obezbeđenje dovoljne prelazne temperature</a:t>
            </a:r>
          </a:p>
          <a:p>
            <a:pPr>
              <a:buFontTx/>
              <a:buChar char="-"/>
            </a:pPr>
            <a:endParaRPr lang="sr-Latn-RS" sz="2200" dirty="0"/>
          </a:p>
          <a:p>
            <a:pPr marL="514350" indent="-514350">
              <a:buAutoNum type="alphaLcParenR"/>
            </a:pPr>
            <a:r>
              <a:rPr lang="sr-Latn-RS" sz="2200" b="1" dirty="0"/>
              <a:t>3,5% Ni</a:t>
            </a:r>
          </a:p>
          <a:p>
            <a:pPr marL="514350" indent="-514350">
              <a:buNone/>
            </a:pPr>
            <a:r>
              <a:rPr lang="sr-Latn-RS" sz="2200" dirty="0"/>
              <a:t>- 	istorodni dodatni materijal (sadrži oko  3,5 % Ni) koji odgovara osnovnom materijalu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opasnost od toplih (eutektikum FeS, S&lt;0,02%) i hladnih prslina (ZUT, zakaljiv materijal-predgrevanje 150-200</a:t>
            </a:r>
            <a:r>
              <a:rPr lang="sr-Latn-RS" sz="2200" baseline="30000" dirty="0"/>
              <a:t>o</a:t>
            </a:r>
            <a:r>
              <a:rPr lang="sr-Latn-RS" sz="2200" dirty="0"/>
              <a:t>C)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N</a:t>
            </a:r>
            <a:r>
              <a:rPr lang="en-US" sz="2200" dirty="0"/>
              <a:t>a</a:t>
            </a:r>
            <a:r>
              <a:rPr lang="sr-Latn-RS" sz="2200" dirty="0"/>
              <a:t>jčešće REL/E, EPP, TIG i sve češće MIG (kod MIG rad u pulsu), 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EPP u više prolaza za deblji osnovni materijal</a:t>
            </a:r>
            <a:r>
              <a:rPr lang="en-US" sz="2200" dirty="0"/>
              <a:t> (</a:t>
            </a:r>
            <a:r>
              <a:rPr lang="en-US" sz="2200" dirty="0" err="1"/>
              <a:t>iako</a:t>
            </a:r>
            <a:r>
              <a:rPr lang="en-US" sz="2200" dirty="0"/>
              <a:t> EPP ne mora u </a:t>
            </a:r>
            <a:r>
              <a:rPr lang="en-US" sz="2200" dirty="0" err="1"/>
              <a:t>više</a:t>
            </a:r>
            <a:r>
              <a:rPr lang="en-US" sz="2200" dirty="0"/>
              <a:t> </a:t>
            </a:r>
            <a:r>
              <a:rPr lang="en-US" sz="2200" dirty="0" err="1"/>
              <a:t>prolaza</a:t>
            </a:r>
            <a:r>
              <a:rPr lang="en-US" sz="2200" dirty="0"/>
              <a:t> za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materijale</a:t>
            </a:r>
            <a:r>
              <a:rPr lang="sr-Latn-RS" sz="2200" dirty="0"/>
              <a:t>, ali se sledećim prolazima otpušta ZUT nastao prethodnim prolazima)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C232-73F7-4AD3-A515-13118769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sr-Latn-RS" sz="2200" dirty="0"/>
              <a:t>b) </a:t>
            </a:r>
            <a:r>
              <a:rPr lang="sr-Latn-RS" sz="2200" b="1" dirty="0"/>
              <a:t>5 % Ni</a:t>
            </a:r>
          </a:p>
          <a:p>
            <a:pPr marL="514350" indent="-514350">
              <a:buFontTx/>
              <a:buChar char="-"/>
            </a:pPr>
            <a:r>
              <a:rPr lang="en-US" sz="2200" dirty="0"/>
              <a:t>d</a:t>
            </a:r>
            <a:r>
              <a:rPr lang="sr-Latn-RS" sz="2200" dirty="0"/>
              <a:t>od</a:t>
            </a:r>
            <a:r>
              <a:rPr lang="en-US" sz="2200" dirty="0" err="1"/>
              <a:t>atni</a:t>
            </a:r>
            <a:r>
              <a:rPr lang="en-US" sz="2200" dirty="0"/>
              <a:t> </a:t>
            </a:r>
            <a:r>
              <a:rPr lang="sr-Latn-RS" sz="2200" dirty="0"/>
              <a:t>mat</a:t>
            </a:r>
            <a:r>
              <a:rPr lang="en-US" sz="2200" dirty="0" err="1"/>
              <a:t>erijal</a:t>
            </a:r>
            <a:r>
              <a:rPr lang="sr-Latn-RS" sz="2200" dirty="0"/>
              <a:t> tipa </a:t>
            </a:r>
            <a:r>
              <a:rPr lang="sr-Latn-RS" sz="2200" dirty="0" err="1"/>
              <a:t>austenitnog</a:t>
            </a:r>
            <a:r>
              <a:rPr lang="sr-Latn-RS" sz="2200" dirty="0"/>
              <a:t> nerđajućeg čelika 19%Cr</a:t>
            </a:r>
            <a:r>
              <a:rPr lang="en-US" sz="2200" dirty="0"/>
              <a:t>-</a:t>
            </a:r>
            <a:r>
              <a:rPr lang="sr-Latn-RS" sz="2200" dirty="0"/>
              <a:t>9 %Ni, 18%Cr</a:t>
            </a:r>
            <a:r>
              <a:rPr lang="en-US" sz="2200" dirty="0"/>
              <a:t>-</a:t>
            </a:r>
            <a:r>
              <a:rPr lang="sr-Latn-RS" sz="2200" dirty="0"/>
              <a:t>8%Ni</a:t>
            </a:r>
            <a:r>
              <a:rPr lang="en-US" sz="2200" dirty="0"/>
              <a:t>-</a:t>
            </a:r>
            <a:r>
              <a:rPr lang="sr-Latn-RS" sz="2200" dirty="0"/>
              <a:t>6%Mn, 25%Cr</a:t>
            </a:r>
            <a:r>
              <a:rPr lang="en-US" sz="2200" dirty="0"/>
              <a:t>-</a:t>
            </a:r>
            <a:r>
              <a:rPr lang="sr-Latn-RS" sz="2200" dirty="0"/>
              <a:t>20%Ni, elektrode na bazi nikla NiCr15Fe10Nb (</a:t>
            </a:r>
            <a:r>
              <a:rPr lang="sr-Latn-RS" sz="2200" dirty="0" err="1"/>
              <a:t>Incoweld</a:t>
            </a:r>
            <a:r>
              <a:rPr lang="sr-Latn-RS" sz="2200" dirty="0"/>
              <a:t> A; </a:t>
            </a:r>
            <a:r>
              <a:rPr lang="sr-Latn-RS" sz="2200" dirty="0" err="1"/>
              <a:t>Inconel</a:t>
            </a:r>
            <a:r>
              <a:rPr lang="sr-Latn-RS" sz="2200" dirty="0"/>
              <a:t> 182)</a:t>
            </a:r>
          </a:p>
          <a:p>
            <a:pPr marL="0" indent="0">
              <a:buNone/>
            </a:pPr>
            <a:r>
              <a:rPr lang="sr-Latn-RS" sz="2200" dirty="0"/>
              <a:t>* Dodatni materijal na bazi nikla je znatno skuplji u odnosu na </a:t>
            </a:r>
            <a:r>
              <a:rPr lang="sr-Latn-RS" sz="2200" dirty="0" err="1"/>
              <a:t>austenitni</a:t>
            </a:r>
            <a:r>
              <a:rPr lang="sr-Latn-RS" sz="2200" dirty="0"/>
              <a:t> nerđajući čelik</a:t>
            </a:r>
          </a:p>
          <a:p>
            <a:pPr marL="514350" indent="-514350">
              <a:buFontTx/>
              <a:buChar char="-"/>
            </a:pPr>
            <a:r>
              <a:rPr lang="en-US" sz="2200" dirty="0"/>
              <a:t>d</a:t>
            </a:r>
            <a:r>
              <a:rPr lang="sr-Latn-RS" sz="2200" dirty="0" err="1"/>
              <a:t>olazi</a:t>
            </a:r>
            <a:r>
              <a:rPr lang="sr-Latn-RS" sz="2200" dirty="0"/>
              <a:t> do promene poboljšane </a:t>
            </a:r>
            <a:r>
              <a:rPr lang="sr-Latn-RS" sz="2200" dirty="0" err="1"/>
              <a:t>mikrostrukture</a:t>
            </a:r>
            <a:r>
              <a:rPr lang="sr-Latn-RS" sz="2200" dirty="0"/>
              <a:t> i degradacije mehaničkih osobina ZUT-a</a:t>
            </a:r>
            <a:r>
              <a:rPr lang="en-US" sz="2200" dirty="0"/>
              <a:t>, </a:t>
            </a:r>
            <a:r>
              <a:rPr lang="en-US" sz="2200" dirty="0" err="1"/>
              <a:t>lošija</a:t>
            </a:r>
            <a:r>
              <a:rPr lang="en-US" sz="2200" dirty="0"/>
              <a:t> </a:t>
            </a:r>
            <a:r>
              <a:rPr lang="en-US" sz="2200" dirty="0" err="1"/>
              <a:t>zavarljivost</a:t>
            </a:r>
            <a:r>
              <a:rPr lang="en-US" sz="2200" dirty="0"/>
              <a:t> od </a:t>
            </a:r>
            <a:r>
              <a:rPr lang="en-US" sz="2200" dirty="0" err="1"/>
              <a:t>čelika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3,5%Ni</a:t>
            </a:r>
            <a:endParaRPr lang="sr-Latn-RS" sz="2200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835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r-Latn-RS" sz="2200" b="1" dirty="0"/>
              <a:t>c)  9 % Ni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dodatni materijal, npr.: niklove elektrode NiCr15Fe10Nb (Incoweld A; Inconel 182)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posle gasnog rezanja mašinska obrada</a:t>
            </a:r>
            <a:r>
              <a:rPr lang="en-US" sz="2200" dirty="0"/>
              <a:t> da se </a:t>
            </a:r>
            <a:r>
              <a:rPr lang="en-US" sz="2200" dirty="0" err="1"/>
              <a:t>ukloni</a:t>
            </a:r>
            <a:r>
              <a:rPr lang="en-US" sz="2200" dirty="0"/>
              <a:t> </a:t>
            </a:r>
            <a:r>
              <a:rPr lang="en-US" sz="2200" dirty="0" err="1"/>
              <a:t>zakaljeni</a:t>
            </a:r>
            <a:r>
              <a:rPr lang="en-US" sz="2200" dirty="0"/>
              <a:t> </a:t>
            </a:r>
            <a:r>
              <a:rPr lang="en-US" sz="2200" dirty="0" err="1"/>
              <a:t>sloj</a:t>
            </a:r>
            <a:r>
              <a:rPr lang="en-US" sz="2200" dirty="0"/>
              <a:t> </a:t>
            </a:r>
            <a:r>
              <a:rPr lang="en-US" sz="2200" dirty="0" err="1"/>
              <a:t>usled</a:t>
            </a:r>
            <a:r>
              <a:rPr lang="en-US" sz="2200" dirty="0"/>
              <a:t> </a:t>
            </a:r>
            <a:r>
              <a:rPr lang="en-US" sz="2200" dirty="0" err="1"/>
              <a:t>zagrevanja</a:t>
            </a:r>
            <a:r>
              <a:rPr lang="en-US" sz="2200" dirty="0"/>
              <a:t> </a:t>
            </a:r>
            <a:r>
              <a:rPr lang="en-US" sz="2200" dirty="0" err="1"/>
              <a:t>tokom</a:t>
            </a:r>
            <a:r>
              <a:rPr lang="en-US" sz="2200" dirty="0"/>
              <a:t> </a:t>
            </a:r>
            <a:r>
              <a:rPr lang="en-US" sz="2200" dirty="0" err="1"/>
              <a:t>gasnog</a:t>
            </a:r>
            <a:r>
              <a:rPr lang="en-US" sz="2200" dirty="0"/>
              <a:t> </a:t>
            </a:r>
            <a:r>
              <a:rPr lang="en-US" sz="2200" dirty="0" err="1"/>
              <a:t>rezanja</a:t>
            </a:r>
            <a:r>
              <a:rPr lang="en-US" sz="2200" dirty="0"/>
              <a:t> (zona </a:t>
            </a:r>
            <a:r>
              <a:rPr lang="en-US" sz="2200" dirty="0" err="1"/>
              <a:t>uticaja</a:t>
            </a:r>
            <a:r>
              <a:rPr lang="en-US" sz="2200" dirty="0"/>
              <a:t> </a:t>
            </a:r>
            <a:r>
              <a:rPr lang="en-US" sz="2200" dirty="0" err="1"/>
              <a:t>toplote</a:t>
            </a:r>
            <a:r>
              <a:rPr lang="en-US" sz="2200" dirty="0"/>
              <a:t> </a:t>
            </a:r>
            <a:r>
              <a:rPr lang="en-US" sz="2200" dirty="0" err="1"/>
              <a:t>usled</a:t>
            </a:r>
            <a:r>
              <a:rPr lang="en-US" sz="2200" dirty="0"/>
              <a:t> </a:t>
            </a:r>
            <a:r>
              <a:rPr lang="en-US" sz="2200" dirty="0" err="1"/>
              <a:t>gasnog</a:t>
            </a:r>
            <a:r>
              <a:rPr lang="en-US" sz="2200" dirty="0"/>
              <a:t> </a:t>
            </a:r>
            <a:r>
              <a:rPr lang="en-US" sz="2200" dirty="0" err="1"/>
              <a:t>rezanja</a:t>
            </a:r>
            <a:r>
              <a:rPr lang="en-US" sz="2200" dirty="0"/>
              <a:t>)</a:t>
            </a:r>
            <a:endParaRPr lang="sr-Latn-RS" sz="2200" dirty="0"/>
          </a:p>
          <a:p>
            <a:pPr marL="514350" indent="-514350">
              <a:buFontTx/>
              <a:buChar char="-"/>
            </a:pPr>
            <a:r>
              <a:rPr lang="sr-Latn-RS" sz="2200" dirty="0"/>
              <a:t>do 25 mm i </a:t>
            </a:r>
            <a:r>
              <a:rPr lang="en-US" sz="2200" dirty="0" err="1"/>
              <a:t>okolne</a:t>
            </a:r>
            <a:r>
              <a:rPr lang="en-US" sz="2200" dirty="0"/>
              <a:t> temperature </a:t>
            </a:r>
            <a:r>
              <a:rPr lang="sr-Latn-RS" sz="2200" dirty="0"/>
              <a:t>5</a:t>
            </a:r>
            <a:r>
              <a:rPr lang="sr-Latn-RS" sz="2200" baseline="30000" dirty="0"/>
              <a:t>o</a:t>
            </a:r>
            <a:r>
              <a:rPr lang="sr-Latn-RS" sz="2200" dirty="0"/>
              <a:t>C bez predgrevanja, u suprotnom </a:t>
            </a:r>
            <a:r>
              <a:rPr lang="sr-Latn-RS" sz="2200" dirty="0" err="1"/>
              <a:t>predgrevanje</a:t>
            </a:r>
            <a:r>
              <a:rPr lang="sr-Latn-R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sr-Latn-RS" sz="2200" dirty="0"/>
              <a:t>80-250</a:t>
            </a:r>
            <a:r>
              <a:rPr lang="sr-Latn-RS" sz="2200" baseline="30000" dirty="0"/>
              <a:t>o</a:t>
            </a:r>
            <a:r>
              <a:rPr lang="sr-Latn-RS" sz="2200" dirty="0"/>
              <a:t>C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mali unos toplote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zavarivati u horizontalnom položaju ili u koritu</a:t>
            </a:r>
          </a:p>
          <a:p>
            <a:pPr marL="514350" indent="-514350">
              <a:buFontTx/>
              <a:buChar char="-"/>
            </a:pPr>
            <a:r>
              <a:rPr lang="sr-Latn-RS" sz="2200" dirty="0"/>
              <a:t>sporo brušenje da ne dođe do pregrevanja</a:t>
            </a:r>
          </a:p>
          <a:p>
            <a:pPr marL="514350" indent="-514350">
              <a:buFontTx/>
              <a:buChar char="-"/>
            </a:pPr>
            <a:endParaRPr lang="sr-Latn-RS" sz="2200" dirty="0"/>
          </a:p>
          <a:p>
            <a:pPr marL="0" indent="0">
              <a:buNone/>
            </a:pPr>
            <a:r>
              <a:rPr lang="sr-Latn-RS" sz="2400" dirty="0"/>
              <a:t>*Generalno, postiže se manja čvrstoća </a:t>
            </a:r>
            <a:r>
              <a:rPr lang="sr-Latn-RS" sz="2400" dirty="0" err="1"/>
              <a:t>zavarenog</a:t>
            </a:r>
            <a:r>
              <a:rPr lang="sr-Latn-RS" sz="2400" dirty="0"/>
              <a:t> spoja </a:t>
            </a:r>
            <a:r>
              <a:rPr lang="sr-Latn-RS" sz="2400"/>
              <a:t>(metala </a:t>
            </a:r>
            <a:r>
              <a:rPr lang="sr-Latn-RS" sz="2400" dirty="0"/>
              <a:t>šava i ZUT-a) u odnosu na poboljšani osnovni materijal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615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Tehnologija spajanja savremenih materijala </vt:lpstr>
      <vt:lpstr>Zavarljivost niskolegiranih čelika za niske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54</cp:revision>
  <dcterms:created xsi:type="dcterms:W3CDTF">2015-08-03T17:45:04Z</dcterms:created>
  <dcterms:modified xsi:type="dcterms:W3CDTF">2020-11-08T17:56:37Z</dcterms:modified>
</cp:coreProperties>
</file>